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1B43F-6EA4-4AFC-B0A1-0259AF521FC6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A505-D102-4BC1-A64A-43C2891804A6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95736" y="1364575"/>
            <a:ext cx="5904656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Grado de aprobación de proyectos para la incorporación de las MIPYMES en las cadenas globales de valor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860032" y="2420888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865710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prstClr val="black"/>
                </a:solidFill>
              </a:rPr>
              <a:t>Mide el número de proyectos apoyados para la incorporación de las MIPYMES en las cadenas globales de valor</a:t>
            </a:r>
          </a:p>
          <a:p>
            <a:pPr algn="just"/>
            <a:endParaRPr lang="es-MX" dirty="0" smtClean="0">
              <a:solidFill>
                <a:prstClr val="black"/>
              </a:solidFill>
            </a:endParaRPr>
          </a:p>
          <a:p>
            <a:pPr algn="just"/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907705" y="4692104"/>
          <a:ext cx="6768751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Proyectos apoyados que fomentan la incorporación de las MIPYMES en las cadenas globales de valor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solicitudes recibidas para incorporar a las MIPYMES en las cadenas globales de valor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07704" y="42117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16 Rectángulo"/>
          <p:cNvSpPr/>
          <p:nvPr/>
        </p:nvSpPr>
        <p:spPr>
          <a:xfrm>
            <a:off x="467544" y="1340768"/>
            <a:ext cx="8208912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y </a:t>
            </a:r>
            <a:r>
              <a:rPr lang="es-MX" b="1" dirty="0">
                <a:solidFill>
                  <a:prstClr val="white"/>
                </a:solidFill>
              </a:rPr>
              <a:t>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67544" y="1700808"/>
          <a:ext cx="8136903" cy="15849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40160"/>
                <a:gridCol w="1440160"/>
                <a:gridCol w="52565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29%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19%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Las convocatorias 1.1, 1.2, 1.3, y 2.2 aprobaron un total de 202 proyectos de un total de 1074 solicitudes recibidas, lo que representa un grado de aprobación del 19% que excede la meta programada para </a:t>
                      </a:r>
                      <a:r>
                        <a:rPr lang="es-MX" sz="1400" dirty="0" smtClean="0"/>
                        <a:t>el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smtClean="0"/>
                        <a:t>primer semestre de 7%</a:t>
                      </a:r>
                      <a:r>
                        <a:rPr lang="es-MX" sz="1400" smtClean="0"/>
                        <a:t> </a:t>
                      </a:r>
                      <a:endParaRPr lang="es-MX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3573016"/>
            <a:ext cx="84249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pPr algn="just"/>
            <a:r>
              <a:rPr lang="es-MX" dirty="0" smtClean="0">
                <a:solidFill>
                  <a:prstClr val="black"/>
                </a:solidFill>
              </a:rPr>
              <a:t>1) Proyectos </a:t>
            </a:r>
            <a:r>
              <a:rPr lang="es-MX" dirty="0">
                <a:solidFill>
                  <a:prstClr val="black"/>
                </a:solidFill>
              </a:rPr>
              <a:t>apoyados y solicitudes recibidas de las convocatorias</a:t>
            </a:r>
            <a:endParaRPr lang="es-MX" dirty="0">
              <a:solidFill>
                <a:srgbClr val="FF0000"/>
              </a:solidFill>
            </a:endParaRP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1.1 Desarrollo de Redes y Cadenas de Globales Valor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1.2 Productividad Económica Regional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1.3 Reactivación Económica y de apoyo a los Programas de la Prevención Social de la Violencia y Delincuencia y la Cruzada Nacional Contra el Hambre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2.2 Creación, Seguimiento y Fortalecimiento de Empresas a través de Incubadoras de Empresas Básicas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2.3 Creación de empresas básicas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2.4 Incubación de Alto Impacto y Aceleración de Empresas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2.6 Fomento a las iniciativas de Innovación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3.3 Impulso a Emprendimientos de Alto Impacto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>
                <a:solidFill>
                  <a:prstClr val="black"/>
                </a:solidFill>
              </a:rPr>
              <a:t>4.2 Fondo Micro Franquicias</a:t>
            </a:r>
          </a:p>
          <a:p>
            <a:pPr marL="360363" indent="-360363"/>
            <a:r>
              <a:rPr lang="es-MX" dirty="0" smtClean="0">
                <a:solidFill>
                  <a:prstClr val="black"/>
                </a:solidFill>
              </a:rPr>
              <a:t>2) Proyectos apoyados a través de los convenios de coordinación con los estados</a:t>
            </a:r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263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12</cp:revision>
  <dcterms:created xsi:type="dcterms:W3CDTF">2015-09-21T17:15:04Z</dcterms:created>
  <dcterms:modified xsi:type="dcterms:W3CDTF">2016-10-18T18:54:43Z</dcterms:modified>
</cp:coreProperties>
</file>